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0" r:id="rId2"/>
    <p:sldId id="262" r:id="rId3"/>
    <p:sldId id="267" r:id="rId4"/>
    <p:sldId id="265" r:id="rId5"/>
    <p:sldId id="266" r:id="rId6"/>
    <p:sldId id="268" r:id="rId7"/>
    <p:sldId id="269" r:id="rId8"/>
    <p:sldId id="256" r:id="rId9"/>
    <p:sldId id="257" r:id="rId10"/>
    <p:sldId id="258" r:id="rId11"/>
    <p:sldId id="259" r:id="rId12"/>
    <p:sldId id="264" r:id="rId13"/>
    <p:sldId id="263" r:id="rId14"/>
    <p:sldId id="26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3" d="100"/>
          <a:sy n="63" d="100"/>
        </p:scale>
        <p:origin x="22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F24EB3BE-3F0F-470F-852B-EC526E83DC18}" type="datetimeFigureOut">
              <a:rPr lang="en-US" smtClean="0"/>
              <a:t>10/4/2019</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A920046-2F61-49DB-A9AE-BD00E5D38EF3}" type="slidenum">
              <a:rPr lang="en-US" smtClean="0"/>
              <a:t>‹#›</a:t>
            </a:fld>
            <a:endParaRPr lang="en-US"/>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7850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4EB3BE-3F0F-470F-852B-EC526E83DC18}" type="datetimeFigureOut">
              <a:rPr lang="en-US" smtClean="0"/>
              <a:t>10/4/2019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920046-2F61-49DB-A9AE-BD00E5D38EF3}" type="slidenum">
              <a:rPr lang="en-US" smtClean="0"/>
              <a:t>‹#›</a:t>
            </a:fld>
            <a:endParaRPr lang="en-US"/>
          </a:p>
        </p:txBody>
      </p:sp>
    </p:spTree>
    <p:extLst>
      <p:ext uri="{BB962C8B-B14F-4D97-AF65-F5344CB8AC3E}">
        <p14:creationId xmlns:p14="http://schemas.microsoft.com/office/powerpoint/2010/main" val="662660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4EB3BE-3F0F-470F-852B-EC526E83DC18}" type="datetimeFigureOut">
              <a:rPr lang="en-US" smtClean="0"/>
              <a:t>10/4/2019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920046-2F61-49DB-A9AE-BD00E5D38EF3}" type="slidenum">
              <a:rPr lang="en-US" smtClean="0"/>
              <a:t>‹#›</a:t>
            </a:fld>
            <a:endParaRPr lang="en-US"/>
          </a:p>
        </p:txBody>
      </p:sp>
    </p:spTree>
    <p:extLst>
      <p:ext uri="{BB962C8B-B14F-4D97-AF65-F5344CB8AC3E}">
        <p14:creationId xmlns:p14="http://schemas.microsoft.com/office/powerpoint/2010/main" val="3806064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4EB3BE-3F0F-470F-852B-EC526E83DC18}" type="datetimeFigureOut">
              <a:rPr lang="en-US" smtClean="0"/>
              <a:t>10/4/2019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920046-2F61-49DB-A9AE-BD00E5D38EF3}" type="slidenum">
              <a:rPr lang="en-US" smtClean="0"/>
              <a:t>‹#›</a:t>
            </a:fld>
            <a:endParaRPr lang="en-US"/>
          </a:p>
        </p:txBody>
      </p:sp>
    </p:spTree>
    <p:extLst>
      <p:ext uri="{BB962C8B-B14F-4D97-AF65-F5344CB8AC3E}">
        <p14:creationId xmlns:p14="http://schemas.microsoft.com/office/powerpoint/2010/main" val="218305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4EB3BE-3F0F-470F-852B-EC526E83DC18}" type="datetimeFigureOut">
              <a:rPr lang="en-US" smtClean="0"/>
              <a:t>10/4/2019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920046-2F61-49DB-A9AE-BD00E5D38EF3}" type="slidenum">
              <a:rPr lang="en-US" smtClean="0"/>
              <a:t>‹#›</a:t>
            </a:fld>
            <a:endParaRPr 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0055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24EB3BE-3F0F-470F-852B-EC526E83DC18}" type="datetimeFigureOut">
              <a:rPr lang="en-US" smtClean="0"/>
              <a:t>10/4/2019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920046-2F61-49DB-A9AE-BD00E5D38EF3}" type="slidenum">
              <a:rPr lang="en-US" smtClean="0"/>
              <a:t>‹#›</a:t>
            </a:fld>
            <a:endParaRPr lang="en-US"/>
          </a:p>
        </p:txBody>
      </p:sp>
    </p:spTree>
    <p:extLst>
      <p:ext uri="{BB962C8B-B14F-4D97-AF65-F5344CB8AC3E}">
        <p14:creationId xmlns:p14="http://schemas.microsoft.com/office/powerpoint/2010/main" val="3154950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24EB3BE-3F0F-470F-852B-EC526E83DC18}" type="datetimeFigureOut">
              <a:rPr lang="en-US" smtClean="0"/>
              <a:t>10/4/2019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920046-2F61-49DB-A9AE-BD00E5D38EF3}" type="slidenum">
              <a:rPr lang="en-US" smtClean="0"/>
              <a:t>‹#›</a:t>
            </a:fld>
            <a:endParaRPr lang="en-US"/>
          </a:p>
        </p:txBody>
      </p:sp>
    </p:spTree>
    <p:extLst>
      <p:ext uri="{BB962C8B-B14F-4D97-AF65-F5344CB8AC3E}">
        <p14:creationId xmlns:p14="http://schemas.microsoft.com/office/powerpoint/2010/main" val="1816547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24EB3BE-3F0F-470F-852B-EC526E83DC18}" type="datetimeFigureOut">
              <a:rPr lang="en-US" smtClean="0"/>
              <a:t>10/4/2019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920046-2F61-49DB-A9AE-BD00E5D38EF3}" type="slidenum">
              <a:rPr lang="en-US" smtClean="0"/>
              <a:t>‹#›</a:t>
            </a:fld>
            <a:endParaRPr lang="en-US"/>
          </a:p>
        </p:txBody>
      </p:sp>
    </p:spTree>
    <p:extLst>
      <p:ext uri="{BB962C8B-B14F-4D97-AF65-F5344CB8AC3E}">
        <p14:creationId xmlns:p14="http://schemas.microsoft.com/office/powerpoint/2010/main" val="2924484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4EB3BE-3F0F-470F-852B-EC526E83DC18}" type="datetimeFigureOut">
              <a:rPr lang="en-US" smtClean="0"/>
              <a:t>10/4/2019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920046-2F61-49DB-A9AE-BD00E5D38EF3}" type="slidenum">
              <a:rPr lang="en-US" smtClean="0"/>
              <a:t>‹#›</a:t>
            </a:fld>
            <a:endParaRPr lang="en-US"/>
          </a:p>
        </p:txBody>
      </p:sp>
    </p:spTree>
    <p:extLst>
      <p:ext uri="{BB962C8B-B14F-4D97-AF65-F5344CB8AC3E}">
        <p14:creationId xmlns:p14="http://schemas.microsoft.com/office/powerpoint/2010/main" val="2299905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4EB3BE-3F0F-470F-852B-EC526E83DC18}" type="datetimeFigureOut">
              <a:rPr lang="en-US" smtClean="0"/>
              <a:t>10/4/2019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920046-2F61-49DB-A9AE-BD00E5D38EF3}" type="slidenum">
              <a:rPr lang="en-US" smtClean="0"/>
              <a:t>‹#›</a:t>
            </a:fld>
            <a:endParaRPr lang="en-US"/>
          </a:p>
        </p:txBody>
      </p:sp>
    </p:spTree>
    <p:extLst>
      <p:ext uri="{BB962C8B-B14F-4D97-AF65-F5344CB8AC3E}">
        <p14:creationId xmlns:p14="http://schemas.microsoft.com/office/powerpoint/2010/main" val="4203671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4EB3BE-3F0F-470F-852B-EC526E83DC18}" type="datetimeFigureOut">
              <a:rPr lang="en-US" smtClean="0"/>
              <a:t>10/4/2019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920046-2F61-49DB-A9AE-BD00E5D38EF3}" type="slidenum">
              <a:rPr lang="en-US" smtClean="0"/>
              <a:t>‹#›</a:t>
            </a:fld>
            <a:endParaRPr lang="en-US"/>
          </a:p>
        </p:txBody>
      </p:sp>
    </p:spTree>
    <p:extLst>
      <p:ext uri="{BB962C8B-B14F-4D97-AF65-F5344CB8AC3E}">
        <p14:creationId xmlns:p14="http://schemas.microsoft.com/office/powerpoint/2010/main" val="1686542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F24EB3BE-3F0F-470F-852B-EC526E83DC18}" type="datetimeFigureOut">
              <a:rPr lang="en-US" smtClean="0"/>
              <a:t>10/4/2019</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DA920046-2F61-49DB-A9AE-BD00E5D38EF3}" type="slidenum">
              <a:rPr lang="en-US" smtClean="0"/>
              <a:t>‹#›</a:t>
            </a:fld>
            <a:endParaRPr lang="en-US"/>
          </a:p>
        </p:txBody>
      </p:sp>
    </p:spTree>
    <p:extLst>
      <p:ext uri="{BB962C8B-B14F-4D97-AF65-F5344CB8AC3E}">
        <p14:creationId xmlns:p14="http://schemas.microsoft.com/office/powerpoint/2010/main" val="44266573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7.xm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39049" y="242047"/>
            <a:ext cx="4317451" cy="4303059"/>
          </a:xfrm>
          <a:prstGeom prst="rect">
            <a:avLst/>
          </a:prstGeom>
        </p:spPr>
      </p:pic>
      <p:sp>
        <p:nvSpPr>
          <p:cNvPr id="2" name="Rectangle 1"/>
          <p:cNvSpPr/>
          <p:nvPr/>
        </p:nvSpPr>
        <p:spPr>
          <a:xfrm>
            <a:off x="1159251" y="3252444"/>
            <a:ext cx="7479933" cy="2585323"/>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rgbClr val="0070C0"/>
                </a:solidFill>
                <a:effectLst>
                  <a:outerShdw blurRad="12700" dist="38100" dir="2700000" algn="tl" rotWithShape="0">
                    <a:schemeClr val="accent5">
                      <a:lumMod val="60000"/>
                      <a:lumOff val="40000"/>
                    </a:schemeClr>
                  </a:outerShdw>
                </a:effectLst>
              </a:rPr>
              <a:t>Introductory paragraphs</a:t>
            </a:r>
          </a:p>
          <a:p>
            <a:pPr algn="ctr"/>
            <a:r>
              <a:rPr lang="en-US" sz="5400" b="1" dirty="0">
                <a:ln w="9525">
                  <a:solidFill>
                    <a:schemeClr val="bg1"/>
                  </a:solidFill>
                  <a:prstDash val="solid"/>
                </a:ln>
                <a:solidFill>
                  <a:srgbClr val="0070C0"/>
                </a:solidFill>
                <a:effectLst>
                  <a:outerShdw blurRad="12700" dist="38100" dir="2700000" algn="tl" rotWithShape="0">
                    <a:schemeClr val="accent5">
                      <a:lumMod val="60000"/>
                      <a:lumOff val="40000"/>
                    </a:schemeClr>
                  </a:outerShdw>
                </a:effectLst>
              </a:rPr>
              <a:t>for a </a:t>
            </a:r>
          </a:p>
          <a:p>
            <a:pPr algn="ctr"/>
            <a:r>
              <a:rPr lang="en-US" sz="5400" b="1" dirty="0">
                <a:ln w="9525">
                  <a:solidFill>
                    <a:schemeClr val="bg1"/>
                  </a:solidFill>
                  <a:prstDash val="solid"/>
                </a:ln>
                <a:solidFill>
                  <a:srgbClr val="0070C0"/>
                </a:solidFill>
                <a:effectLst>
                  <a:outerShdw blurRad="12700" dist="38100" dir="2700000" algn="tl" rotWithShape="0">
                    <a:schemeClr val="accent5">
                      <a:lumMod val="60000"/>
                      <a:lumOff val="40000"/>
                    </a:schemeClr>
                  </a:outerShdw>
                </a:effectLst>
              </a:rPr>
              <a:t>r</a:t>
            </a:r>
            <a:r>
              <a:rPr lang="en-US" sz="5400" b="1" cap="none" spc="0" dirty="0">
                <a:ln w="9525">
                  <a:solidFill>
                    <a:schemeClr val="bg1"/>
                  </a:solidFill>
                  <a:prstDash val="solid"/>
                </a:ln>
                <a:solidFill>
                  <a:srgbClr val="0070C0"/>
                </a:solidFill>
                <a:effectLst>
                  <a:outerShdw blurRad="12700" dist="38100" dir="2700000" algn="tl" rotWithShape="0">
                    <a:schemeClr val="accent5">
                      <a:lumMod val="60000"/>
                      <a:lumOff val="40000"/>
                    </a:schemeClr>
                  </a:outerShdw>
                </a:effectLst>
              </a:rPr>
              <a:t>hetorical analysis</a:t>
            </a:r>
          </a:p>
        </p:txBody>
      </p:sp>
    </p:spTree>
    <p:extLst>
      <p:ext uri="{BB962C8B-B14F-4D97-AF65-F5344CB8AC3E}">
        <p14:creationId xmlns:p14="http://schemas.microsoft.com/office/powerpoint/2010/main" val="2402634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599" y="178627"/>
            <a:ext cx="11689597" cy="6555641"/>
          </a:xfrm>
          <a:prstGeom prst="rect">
            <a:avLst/>
          </a:prstGeom>
        </p:spPr>
        <p:txBody>
          <a:bodyPr wrap="square">
            <a:spAutoFit/>
          </a:bodyPr>
          <a:lstStyle/>
          <a:p>
            <a:r>
              <a:rPr lang="en-US" sz="2800" b="1" dirty="0">
                <a:solidFill>
                  <a:schemeClr val="accent4">
                    <a:lumMod val="75000"/>
                  </a:schemeClr>
                </a:solidFill>
              </a:rPr>
              <a:t>Sample-Not Timed</a:t>
            </a:r>
          </a:p>
          <a:p>
            <a:r>
              <a:rPr lang="en-US" sz="2800" b="1" dirty="0">
                <a:solidFill>
                  <a:schemeClr val="accent5">
                    <a:lumMod val="60000"/>
                    <a:lumOff val="40000"/>
                  </a:schemeClr>
                </a:solidFill>
              </a:rPr>
              <a:t>		</a:t>
            </a:r>
            <a:r>
              <a:rPr lang="en-US" sz="2800" b="1" dirty="0">
                <a:solidFill>
                  <a:srgbClr val="0070C0"/>
                </a:solidFill>
              </a:rPr>
              <a:t>If one had ambitions to become a “hell of an engineer,” it would seem that Georgia Tech is the school that can foster that goal, at least according to sophomore Nicholas Selby.  In his convocation speech to the incoming class of 2013, Selby crafts his rhetorical strategy to establish himself both as peer </a:t>
            </a:r>
            <a:r>
              <a:rPr lang="en-US" sz="2800" b="1" i="1" dirty="0">
                <a:solidFill>
                  <a:srgbClr val="0070C0"/>
                </a:solidFill>
              </a:rPr>
              <a:t>and</a:t>
            </a:r>
            <a:r>
              <a:rPr lang="en-US" sz="2800" b="1" dirty="0">
                <a:solidFill>
                  <a:srgbClr val="0070C0"/>
                </a:solidFill>
              </a:rPr>
              <a:t> mentor as he gives advice.  In only his second year, he has been in their position as new, hopeful, maybe even scared students.  But he has also come to realize—and embrace—the opportunities offered at GA Tech.  By referencing the achievements of alumni and encouraging students to surpass those accomplishments, Selby creates an academic pep rally.  Capitalizing on the occasion of the start of a journey, Selby employs shifts in point of view, allusions, and colloquial diction to encourage students to begin their trek toward innovation and success.  </a:t>
            </a:r>
          </a:p>
          <a:p>
            <a:pPr algn="ctr"/>
            <a:r>
              <a:rPr lang="en-US" sz="2800" b="1" dirty="0">
                <a:solidFill>
                  <a:schemeClr val="accent4">
                    <a:lumMod val="75000"/>
                  </a:schemeClr>
                </a:solidFill>
              </a:rPr>
              <a:t>6 SENTENCES!</a:t>
            </a:r>
          </a:p>
        </p:txBody>
      </p:sp>
    </p:spTree>
    <p:extLst>
      <p:ext uri="{BB962C8B-B14F-4D97-AF65-F5344CB8AC3E}">
        <p14:creationId xmlns:p14="http://schemas.microsoft.com/office/powerpoint/2010/main" val="7614321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2047" y="247054"/>
            <a:ext cx="11725835" cy="6370975"/>
          </a:xfrm>
          <a:prstGeom prst="rect">
            <a:avLst/>
          </a:prstGeom>
        </p:spPr>
        <p:txBody>
          <a:bodyPr wrap="square">
            <a:spAutoFit/>
          </a:bodyPr>
          <a:lstStyle/>
          <a:p>
            <a:r>
              <a:rPr lang="en-US" sz="2400" b="1" dirty="0">
                <a:solidFill>
                  <a:schemeClr val="accent4">
                    <a:lumMod val="75000"/>
                  </a:schemeClr>
                </a:solidFill>
              </a:rPr>
              <a:t>Sample—Not Timed</a:t>
            </a:r>
          </a:p>
          <a:p>
            <a:r>
              <a:rPr lang="en-US" sz="2400" b="1" dirty="0">
                <a:solidFill>
                  <a:schemeClr val="accent4">
                    <a:lumMod val="75000"/>
                  </a:schemeClr>
                </a:solidFill>
              </a:rPr>
              <a:t>	</a:t>
            </a:r>
            <a:r>
              <a:rPr lang="en-US" sz="2400" b="1" dirty="0">
                <a:solidFill>
                  <a:srgbClr val="0070C0"/>
                </a:solidFill>
              </a:rPr>
              <a:t>In his famous role as Iron Man, Robert Downey, Jr. trades a traditional utility belt and cape for a technologically enhanced body suit.  While audiences may wonder if society has reached the possibility of super-charged super-heroes, Georgia Tech sophomore Nicholas Selby would affirm an unequivocal yes.  Studying to be an engineer, he greets the incoming freshmen class of 2013 with the promise of innovation and advancement.  Not long ago in their seats, Selby </a:t>
            </a:r>
            <a:r>
              <a:rPr lang="en-US" sz="2400" b="1" dirty="0">
                <a:solidFill>
                  <a:srgbClr val="FF0000"/>
                </a:solidFill>
              </a:rPr>
              <a:t>shifts points of view </a:t>
            </a:r>
            <a:r>
              <a:rPr lang="en-US" sz="2400" b="1" dirty="0">
                <a:solidFill>
                  <a:srgbClr val="0070C0"/>
                </a:solidFill>
              </a:rPr>
              <a:t>in order to demonstrate a success story in action; while he is already working toward goals, he also invites freshmen to join him.  He furthers his connection—and so his authority—to the audience with </a:t>
            </a:r>
            <a:r>
              <a:rPr lang="en-US" sz="2400" b="1" dirty="0">
                <a:solidFill>
                  <a:srgbClr val="FF0000"/>
                </a:solidFill>
              </a:rPr>
              <a:t>pop culture allusions</a:t>
            </a:r>
            <a:r>
              <a:rPr lang="en-US" sz="2400" b="1" dirty="0">
                <a:solidFill>
                  <a:srgbClr val="0070C0"/>
                </a:solidFill>
              </a:rPr>
              <a:t>, including Iron Man, to portray both the tangible and </a:t>
            </a:r>
            <a:r>
              <a:rPr lang="en-US" sz="2400" b="1" i="1" dirty="0">
                <a:solidFill>
                  <a:srgbClr val="0070C0"/>
                </a:solidFill>
              </a:rPr>
              <a:t>cool</a:t>
            </a:r>
            <a:r>
              <a:rPr lang="en-US" sz="2400" b="1" dirty="0">
                <a:solidFill>
                  <a:srgbClr val="0070C0"/>
                </a:solidFill>
              </a:rPr>
              <a:t> possibilities that await them in their studies.  Similarly, his </a:t>
            </a:r>
            <a:r>
              <a:rPr lang="en-US" sz="2400" b="1" dirty="0">
                <a:solidFill>
                  <a:srgbClr val="FF0000"/>
                </a:solidFill>
              </a:rPr>
              <a:t>colloquial diction </a:t>
            </a:r>
            <a:r>
              <a:rPr lang="en-US" sz="2400" b="1" dirty="0">
                <a:solidFill>
                  <a:srgbClr val="0070C0"/>
                </a:solidFill>
              </a:rPr>
              <a:t>speaks to a young, modern audience in conveying a message of potential in pursuing their education.  Capitalizing on the occasion to excite students to </a:t>
            </a:r>
            <a:r>
              <a:rPr lang="en-US" sz="2400" b="1" dirty="0" err="1">
                <a:solidFill>
                  <a:srgbClr val="0070C0"/>
                </a:solidFill>
              </a:rPr>
              <a:t>kickstart</a:t>
            </a:r>
            <a:r>
              <a:rPr lang="en-US" sz="2400" b="1" dirty="0">
                <a:solidFill>
                  <a:srgbClr val="0070C0"/>
                </a:solidFill>
              </a:rPr>
              <a:t> their college journey, Selby serves as both peer </a:t>
            </a:r>
            <a:r>
              <a:rPr lang="en-US" sz="2400" b="1" i="1" dirty="0">
                <a:solidFill>
                  <a:srgbClr val="0070C0"/>
                </a:solidFill>
              </a:rPr>
              <a:t>and</a:t>
            </a:r>
            <a:r>
              <a:rPr lang="en-US" sz="2400" b="1" dirty="0">
                <a:solidFill>
                  <a:srgbClr val="0070C0"/>
                </a:solidFill>
              </a:rPr>
              <a:t> mentor in guiding students to embrace the opportunities—and success—that await them.</a:t>
            </a:r>
          </a:p>
          <a:p>
            <a:pPr algn="ctr"/>
            <a:r>
              <a:rPr lang="en-US" sz="2400" b="1" dirty="0">
                <a:solidFill>
                  <a:schemeClr val="accent4">
                    <a:lumMod val="75000"/>
                  </a:schemeClr>
                </a:solidFill>
              </a:rPr>
              <a:t>7 sentences—note that this example does preview main ideas in separate sentences before the thesis.  That’s fine!</a:t>
            </a:r>
          </a:p>
        </p:txBody>
      </p:sp>
    </p:spTree>
    <p:extLst>
      <p:ext uri="{BB962C8B-B14F-4D97-AF65-F5344CB8AC3E}">
        <p14:creationId xmlns:p14="http://schemas.microsoft.com/office/powerpoint/2010/main" val="8442591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52774" y="340963"/>
            <a:ext cx="11561735" cy="369332"/>
          </a:xfrm>
          <a:prstGeom prst="rect">
            <a:avLst/>
          </a:prstGeom>
          <a:noFill/>
        </p:spPr>
        <p:txBody>
          <a:bodyPr wrap="square" rtlCol="0">
            <a:spAutoFit/>
          </a:bodyPr>
          <a:lstStyle/>
          <a:p>
            <a:r>
              <a:rPr lang="en-US" b="1" dirty="0">
                <a:solidFill>
                  <a:srgbClr val="C00000"/>
                </a:solidFill>
              </a:rPr>
              <a:t>SAMPLE (not timed),  written for analysis of  Tim Collins’ (Irish general in Iraq war) “eve of battle” speech</a:t>
            </a:r>
          </a:p>
        </p:txBody>
      </p:sp>
      <p:sp>
        <p:nvSpPr>
          <p:cNvPr id="3" name="Rectangle 2"/>
          <p:cNvSpPr/>
          <p:nvPr/>
        </p:nvSpPr>
        <p:spPr>
          <a:xfrm>
            <a:off x="294468" y="932397"/>
            <a:ext cx="7346196" cy="5632311"/>
          </a:xfrm>
          <a:prstGeom prst="rect">
            <a:avLst/>
          </a:prstGeom>
        </p:spPr>
        <p:txBody>
          <a:bodyPr wrap="square">
            <a:spAutoFit/>
          </a:bodyPr>
          <a:lstStyle/>
          <a:p>
            <a:pPr indent="457200"/>
            <a:r>
              <a:rPr lang="en-US" sz="2400" dirty="0">
                <a:latin typeface="Calibri" panose="020F0502020204030204" pitchFamily="34" charset="0"/>
                <a:ea typeface="Calibri" panose="020F0502020204030204" pitchFamily="34" charset="0"/>
                <a:cs typeface="Times New Roman" panose="02020603050405020304" pitchFamily="18" charset="0"/>
              </a:rPr>
              <a:t>When facing a metaphorical battle of race, the young football players in </a:t>
            </a:r>
            <a:r>
              <a:rPr lang="en-US" sz="2400" i="1" dirty="0">
                <a:latin typeface="Calibri" panose="020F0502020204030204" pitchFamily="34" charset="0"/>
                <a:ea typeface="Calibri" panose="020F0502020204030204" pitchFamily="34" charset="0"/>
                <a:cs typeface="Times New Roman" panose="02020603050405020304" pitchFamily="18" charset="0"/>
              </a:rPr>
              <a:t>Remember the Titans</a:t>
            </a:r>
            <a:r>
              <a:rPr lang="en-US" sz="2400" dirty="0">
                <a:latin typeface="Calibri" panose="020F0502020204030204" pitchFamily="34" charset="0"/>
                <a:ea typeface="Calibri" panose="020F0502020204030204" pitchFamily="34" charset="0"/>
                <a:cs typeface="Times New Roman" panose="02020603050405020304" pitchFamily="18" charset="0"/>
              </a:rPr>
              <a:t> are both cautioned and bolstered by Coach Boone on the fields of Gettysburg.   The players are reminded of the damage of racial conflict and so must strive for integration and equality in the upcoming season.  Just as Coach Boone is the voice of warning, of reason, of encouragement, so too is Colonel Tim Collins in his real-life eve-of-battle speech to the 1</a:t>
            </a:r>
            <a:r>
              <a:rPr lang="en-US" sz="2400" baseline="30000" dirty="0">
                <a:latin typeface="Calibri" panose="020F0502020204030204" pitchFamily="34" charset="0"/>
                <a:ea typeface="Calibri" panose="020F0502020204030204" pitchFamily="34" charset="0"/>
                <a:cs typeface="Times New Roman" panose="02020603050405020304" pitchFamily="18" charset="0"/>
              </a:rPr>
              <a:t>st</a:t>
            </a:r>
            <a:r>
              <a:rPr lang="en-US" sz="2400" dirty="0">
                <a:latin typeface="Calibri" panose="020F0502020204030204" pitchFamily="34" charset="0"/>
                <a:ea typeface="Calibri" panose="020F0502020204030204" pitchFamily="34" charset="0"/>
                <a:cs typeface="Times New Roman" panose="02020603050405020304" pitchFamily="18" charset="0"/>
              </a:rPr>
              <a:t> Battalion of the Royal Irish Regiment in Iraq.  Leading his troop into a foreign land, Collins employs rhetorical devices in his message about the soldiers’ code of conduct in battle.  Through his utilization of both metonymy and religious appeals, Collins clarifies that their authority is to be exerted with respect towards the civilians but aggression toward the enemy.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p:cNvSpPr txBox="1"/>
          <p:nvPr/>
        </p:nvSpPr>
        <p:spPr>
          <a:xfrm>
            <a:off x="7749153" y="823909"/>
            <a:ext cx="4153545" cy="1938992"/>
          </a:xfrm>
          <a:prstGeom prst="rect">
            <a:avLst/>
          </a:prstGeom>
          <a:noFill/>
        </p:spPr>
        <p:txBody>
          <a:bodyPr wrap="square" rtlCol="0">
            <a:spAutoFit/>
          </a:bodyPr>
          <a:lstStyle/>
          <a:p>
            <a:r>
              <a:rPr lang="en-US" sz="2000" b="1" dirty="0">
                <a:solidFill>
                  <a:srgbClr val="0070C0"/>
                </a:solidFill>
              </a:rPr>
              <a:t>The hook establishes the power of the words by noting a leader in a modern movie with those of the speaker of the piece about to be analyzed (connection between speech and film).</a:t>
            </a:r>
          </a:p>
        </p:txBody>
      </p:sp>
      <p:sp>
        <p:nvSpPr>
          <p:cNvPr id="5" name="TextBox 4"/>
          <p:cNvSpPr txBox="1"/>
          <p:nvPr/>
        </p:nvSpPr>
        <p:spPr>
          <a:xfrm>
            <a:off x="7749153" y="3553266"/>
            <a:ext cx="3688597" cy="1015663"/>
          </a:xfrm>
          <a:prstGeom prst="rect">
            <a:avLst/>
          </a:prstGeom>
          <a:noFill/>
        </p:spPr>
        <p:txBody>
          <a:bodyPr wrap="square" rtlCol="0">
            <a:spAutoFit/>
          </a:bodyPr>
          <a:lstStyle/>
          <a:p>
            <a:r>
              <a:rPr lang="en-US" sz="2000" b="1" dirty="0">
                <a:solidFill>
                  <a:srgbClr val="0070C0"/>
                </a:solidFill>
              </a:rPr>
              <a:t>Again, there is brief contextual material. You should have some of that in your essay.</a:t>
            </a:r>
          </a:p>
        </p:txBody>
      </p:sp>
      <p:sp>
        <p:nvSpPr>
          <p:cNvPr id="6" name="TextBox 5"/>
          <p:cNvSpPr txBox="1"/>
          <p:nvPr/>
        </p:nvSpPr>
        <p:spPr>
          <a:xfrm>
            <a:off x="7749153" y="5065546"/>
            <a:ext cx="3688597" cy="1323439"/>
          </a:xfrm>
          <a:prstGeom prst="rect">
            <a:avLst/>
          </a:prstGeom>
          <a:noFill/>
        </p:spPr>
        <p:txBody>
          <a:bodyPr wrap="square" rtlCol="0">
            <a:spAutoFit/>
          </a:bodyPr>
          <a:lstStyle/>
          <a:p>
            <a:r>
              <a:rPr lang="en-US" sz="2000" b="1">
                <a:solidFill>
                  <a:srgbClr val="0070C0"/>
                </a:solidFill>
              </a:rPr>
              <a:t>Again, intro </a:t>
            </a:r>
            <a:r>
              <a:rPr lang="en-US" sz="2000" b="1" dirty="0">
                <a:solidFill>
                  <a:srgbClr val="0070C0"/>
                </a:solidFill>
              </a:rPr>
              <a:t>leads into a closed thesis that previews main ideas (devices) and articulates Collins’ purpose</a:t>
            </a:r>
            <a:r>
              <a:rPr lang="en-US" dirty="0"/>
              <a:t>.</a:t>
            </a:r>
          </a:p>
        </p:txBody>
      </p:sp>
    </p:spTree>
    <p:extLst>
      <p:ext uri="{BB962C8B-B14F-4D97-AF65-F5344CB8AC3E}">
        <p14:creationId xmlns:p14="http://schemas.microsoft.com/office/powerpoint/2010/main" val="3364241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5464" y="192967"/>
            <a:ext cx="11577234" cy="369332"/>
          </a:xfrm>
          <a:prstGeom prst="rect">
            <a:avLst/>
          </a:prstGeom>
          <a:noFill/>
        </p:spPr>
        <p:txBody>
          <a:bodyPr wrap="square" rtlCol="0">
            <a:spAutoFit/>
          </a:bodyPr>
          <a:lstStyle/>
          <a:p>
            <a:r>
              <a:rPr lang="en-US" b="1" dirty="0">
                <a:solidFill>
                  <a:srgbClr val="C00000"/>
                </a:solidFill>
              </a:rPr>
              <a:t>ANOTHER SAMPLE on Collins’ “eve of battle” speech (not timed):</a:t>
            </a:r>
          </a:p>
        </p:txBody>
      </p:sp>
      <p:sp>
        <p:nvSpPr>
          <p:cNvPr id="3" name="Rectangle 2"/>
          <p:cNvSpPr/>
          <p:nvPr/>
        </p:nvSpPr>
        <p:spPr>
          <a:xfrm>
            <a:off x="325464" y="823909"/>
            <a:ext cx="7764651" cy="5632311"/>
          </a:xfrm>
          <a:prstGeom prst="rect">
            <a:avLst/>
          </a:prstGeom>
        </p:spPr>
        <p:txBody>
          <a:bodyPr wrap="square">
            <a:spAutoFit/>
          </a:bodyPr>
          <a:lstStyle/>
          <a:p>
            <a:pPr indent="457200"/>
            <a:r>
              <a:rPr lang="en-US" sz="2400" dirty="0">
                <a:latin typeface="Calibri" panose="020F0502020204030204" pitchFamily="34" charset="0"/>
                <a:ea typeface="Calibri" panose="020F0502020204030204" pitchFamily="34" charset="0"/>
                <a:cs typeface="Times New Roman" panose="02020603050405020304" pitchFamily="18" charset="0"/>
              </a:rPr>
              <a:t>In her rally of the troops at </a:t>
            </a:r>
            <a:r>
              <a:rPr lang="en-US" sz="2400" dirty="0" err="1">
                <a:latin typeface="Calibri" panose="020F0502020204030204" pitchFamily="34" charset="0"/>
                <a:ea typeface="Calibri" panose="020F0502020204030204" pitchFamily="34" charset="0"/>
                <a:cs typeface="Times New Roman" panose="02020603050405020304" pitchFamily="18" charset="0"/>
              </a:rPr>
              <a:t>Tilbury</a:t>
            </a:r>
            <a:r>
              <a:rPr lang="en-US" sz="2400" dirty="0">
                <a:latin typeface="Calibri" panose="020F0502020204030204" pitchFamily="34" charset="0"/>
                <a:ea typeface="Calibri" panose="020F0502020204030204" pitchFamily="34" charset="0"/>
                <a:cs typeface="Times New Roman" panose="02020603050405020304" pitchFamily="18" charset="0"/>
              </a:rPr>
              <a:t>, Queen Elizabeth delivered an eve-of-battle speech to the English soldiers as they prepared to face the Spanish Armada.  While some historians debate the authenticity of the speech, its affirmation of her trust in and admiration for her troops nevertheless positions her as a confident, compassionate leader.  More recently, and most certainly, Colonel Tim Collins provided the 1</a:t>
            </a:r>
            <a:r>
              <a:rPr lang="en-US" sz="2400" baseline="30000" dirty="0">
                <a:latin typeface="Calibri" panose="020F0502020204030204" pitchFamily="34" charset="0"/>
                <a:ea typeface="Calibri" panose="020F0502020204030204" pitchFamily="34" charset="0"/>
                <a:cs typeface="Times New Roman" panose="02020603050405020304" pitchFamily="18" charset="0"/>
              </a:rPr>
              <a:t>st</a:t>
            </a:r>
            <a:r>
              <a:rPr lang="en-US" sz="2400" dirty="0">
                <a:latin typeface="Calibri" panose="020F0502020204030204" pitchFamily="34" charset="0"/>
                <a:ea typeface="Calibri" panose="020F0502020204030204" pitchFamily="34" charset="0"/>
                <a:cs typeface="Times New Roman" panose="02020603050405020304" pitchFamily="18" charset="0"/>
              </a:rPr>
              <a:t> Battalion of the Royal Irish Regiment a similarly encouraging and assertive speech before invading Iraq.  In doing so, he utilizes rhetorical elements to emphasize a code of conduct for the soldiers’ entrance into a land not their own on a mission not to be lost.  Through his incorporation of both metonymy and religious appeals, Collins clarifies that authority is to be exerted with respect towards the civilians but aggression toward the enemy.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p:cNvSpPr txBox="1"/>
          <p:nvPr/>
        </p:nvSpPr>
        <p:spPr>
          <a:xfrm>
            <a:off x="7749153" y="823909"/>
            <a:ext cx="4153545" cy="2246769"/>
          </a:xfrm>
          <a:prstGeom prst="rect">
            <a:avLst/>
          </a:prstGeom>
          <a:noFill/>
        </p:spPr>
        <p:txBody>
          <a:bodyPr wrap="square" rtlCol="0">
            <a:spAutoFit/>
          </a:bodyPr>
          <a:lstStyle/>
          <a:p>
            <a:r>
              <a:rPr lang="en-US" sz="2000" b="1" dirty="0">
                <a:solidFill>
                  <a:srgbClr val="0070C0"/>
                </a:solidFill>
              </a:rPr>
              <a:t>The hook begins with mention of another war speech to draw a comparison between someone (Elizabeth I) already accepted as great/having giving a motivational speech and one less known but equally inspiring.</a:t>
            </a:r>
          </a:p>
        </p:txBody>
      </p:sp>
      <p:sp>
        <p:nvSpPr>
          <p:cNvPr id="5" name="TextBox 4"/>
          <p:cNvSpPr txBox="1"/>
          <p:nvPr/>
        </p:nvSpPr>
        <p:spPr>
          <a:xfrm>
            <a:off x="8035871" y="3378454"/>
            <a:ext cx="3688597" cy="1015663"/>
          </a:xfrm>
          <a:prstGeom prst="rect">
            <a:avLst/>
          </a:prstGeom>
          <a:noFill/>
        </p:spPr>
        <p:txBody>
          <a:bodyPr wrap="square" rtlCol="0">
            <a:spAutoFit/>
          </a:bodyPr>
          <a:lstStyle/>
          <a:p>
            <a:r>
              <a:rPr lang="en-US" sz="2000" b="1" dirty="0">
                <a:solidFill>
                  <a:srgbClr val="0070C0"/>
                </a:solidFill>
              </a:rPr>
              <a:t>Note the brief contextual material. You should have some of that in your essay.</a:t>
            </a:r>
          </a:p>
        </p:txBody>
      </p:sp>
      <p:sp>
        <p:nvSpPr>
          <p:cNvPr id="6" name="TextBox 5"/>
          <p:cNvSpPr txBox="1"/>
          <p:nvPr/>
        </p:nvSpPr>
        <p:spPr>
          <a:xfrm>
            <a:off x="7981626" y="5132781"/>
            <a:ext cx="3688597" cy="1323439"/>
          </a:xfrm>
          <a:prstGeom prst="rect">
            <a:avLst/>
          </a:prstGeom>
          <a:noFill/>
        </p:spPr>
        <p:txBody>
          <a:bodyPr wrap="square" rtlCol="0">
            <a:spAutoFit/>
          </a:bodyPr>
          <a:lstStyle/>
          <a:p>
            <a:r>
              <a:rPr lang="en-US" sz="2000" b="1" dirty="0">
                <a:solidFill>
                  <a:srgbClr val="0070C0"/>
                </a:solidFill>
              </a:rPr>
              <a:t>Intro leads into a closed thesis that previews main ideas (devices) and articulates Collins’ purpose</a:t>
            </a:r>
            <a:r>
              <a:rPr lang="en-US" dirty="0"/>
              <a:t>.</a:t>
            </a:r>
          </a:p>
        </p:txBody>
      </p:sp>
    </p:spTree>
    <p:extLst>
      <p:ext uri="{BB962C8B-B14F-4D97-AF65-F5344CB8AC3E}">
        <p14:creationId xmlns:p14="http://schemas.microsoft.com/office/powerpoint/2010/main" val="40151499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2049" y="281506"/>
            <a:ext cx="11608560" cy="6263894"/>
          </a:xfrm>
          <a:prstGeom prst="rect">
            <a:avLst/>
          </a:prstGeom>
          <a:noFill/>
        </p:spPr>
        <p:txBody>
          <a:bodyPr wrap="square" rtlCol="0">
            <a:spAutoFit/>
          </a:bodyPr>
          <a:lstStyle/>
          <a:p>
            <a:pPr algn="ctr"/>
            <a:r>
              <a:rPr lang="en-US" sz="3600" b="1" dirty="0">
                <a:solidFill>
                  <a:srgbClr val="FF0000"/>
                </a:solidFill>
              </a:rPr>
              <a:t>Quick Peer Feedback</a:t>
            </a:r>
          </a:p>
          <a:p>
            <a:r>
              <a:rPr lang="en-US" sz="2800" b="1" dirty="0">
                <a:solidFill>
                  <a:srgbClr val="0070C0"/>
                </a:solidFill>
              </a:rPr>
              <a:t>Read your partner’s intro</a:t>
            </a:r>
          </a:p>
          <a:p>
            <a:pPr marL="571500" indent="-571500">
              <a:lnSpc>
                <a:spcPct val="150000"/>
              </a:lnSpc>
              <a:buFont typeface="Wingdings" panose="05000000000000000000" pitchFamily="2" charset="2"/>
              <a:buChar char="q"/>
            </a:pPr>
            <a:r>
              <a:rPr lang="en-US" sz="2800" b="1" dirty="0">
                <a:solidFill>
                  <a:srgbClr val="0070C0"/>
                </a:solidFill>
              </a:rPr>
              <a:t>In the margin, rate the hook on a scale of 1-10; don’t hold back, b/c I won’t!</a:t>
            </a:r>
          </a:p>
          <a:p>
            <a:pPr marL="571500" indent="-571500">
              <a:lnSpc>
                <a:spcPct val="150000"/>
              </a:lnSpc>
              <a:buFont typeface="Wingdings" panose="05000000000000000000" pitchFamily="2" charset="2"/>
              <a:buChar char="q"/>
            </a:pPr>
            <a:r>
              <a:rPr lang="en-US" sz="2800" b="1" dirty="0">
                <a:solidFill>
                  <a:srgbClr val="0070C0"/>
                </a:solidFill>
              </a:rPr>
              <a:t>Note where contextual material may be added OR condensed</a:t>
            </a:r>
          </a:p>
          <a:p>
            <a:pPr marL="571500" indent="-571500">
              <a:lnSpc>
                <a:spcPct val="150000"/>
              </a:lnSpc>
              <a:buFont typeface="Wingdings" panose="05000000000000000000" pitchFamily="2" charset="2"/>
              <a:buChar char="q"/>
            </a:pPr>
            <a:r>
              <a:rPr lang="en-US" sz="2800" b="1" dirty="0">
                <a:solidFill>
                  <a:srgbClr val="0070C0"/>
                </a:solidFill>
              </a:rPr>
              <a:t>Check for transitions</a:t>
            </a:r>
          </a:p>
          <a:p>
            <a:pPr marL="571500" indent="-571500">
              <a:lnSpc>
                <a:spcPct val="150000"/>
              </a:lnSpc>
              <a:buFont typeface="Wingdings" panose="05000000000000000000" pitchFamily="2" charset="2"/>
              <a:buChar char="q"/>
            </a:pPr>
            <a:r>
              <a:rPr lang="en-US" sz="2800" b="1" dirty="0">
                <a:solidFill>
                  <a:srgbClr val="0070C0"/>
                </a:solidFill>
              </a:rPr>
              <a:t>Make sure the thesis is the last sentence—is it closed (or have main points been previewed leading up to thesis?</a:t>
            </a:r>
          </a:p>
          <a:p>
            <a:pPr marL="571500" indent="-571500">
              <a:lnSpc>
                <a:spcPct val="150000"/>
              </a:lnSpc>
              <a:buFont typeface="Wingdings" panose="05000000000000000000" pitchFamily="2" charset="2"/>
              <a:buChar char="q"/>
            </a:pPr>
            <a:r>
              <a:rPr lang="en-US" sz="2800" b="1" dirty="0">
                <a:solidFill>
                  <a:srgbClr val="0070C0"/>
                </a:solidFill>
              </a:rPr>
              <a:t>Does the thesis have a clear purpose articulated?</a:t>
            </a:r>
          </a:p>
          <a:p>
            <a:pPr marL="571500" indent="-571500">
              <a:lnSpc>
                <a:spcPct val="150000"/>
              </a:lnSpc>
              <a:buFont typeface="Wingdings" panose="05000000000000000000" pitchFamily="2" charset="2"/>
              <a:buChar char="q"/>
            </a:pPr>
            <a:r>
              <a:rPr lang="en-US" sz="2800" b="1" dirty="0">
                <a:solidFill>
                  <a:srgbClr val="0070C0"/>
                </a:solidFill>
              </a:rPr>
              <a:t>Is there varied syntax</a:t>
            </a:r>
            <a:r>
              <a:rPr lang="en-US" sz="3200" b="1" dirty="0">
                <a:solidFill>
                  <a:srgbClr val="0070C0"/>
                </a:solidFill>
              </a:rPr>
              <a:t>?</a:t>
            </a: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66648" y="1880864"/>
            <a:ext cx="840162" cy="903400"/>
          </a:xfrm>
          <a:prstGeom prst="rect">
            <a:avLst/>
          </a:prstGeom>
        </p:spPr>
      </p:pic>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02680" y="1880864"/>
            <a:ext cx="702374" cy="702374"/>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0924" y="1906882"/>
            <a:ext cx="871386" cy="747971"/>
          </a:xfrm>
          <a:prstGeom prst="rect">
            <a:avLst/>
          </a:prstGeom>
        </p:spPr>
      </p:pic>
    </p:spTree>
    <p:extLst>
      <p:ext uri="{BB962C8B-B14F-4D97-AF65-F5344CB8AC3E}">
        <p14:creationId xmlns:p14="http://schemas.microsoft.com/office/powerpoint/2010/main" val="2078727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573437"/>
            <a:ext cx="10445858" cy="5262979"/>
          </a:xfrm>
          <a:prstGeom prst="rect">
            <a:avLst/>
          </a:prstGeom>
          <a:noFill/>
        </p:spPr>
        <p:txBody>
          <a:bodyPr wrap="square" rtlCol="0">
            <a:spAutoFit/>
          </a:bodyPr>
          <a:lstStyle/>
          <a:p>
            <a:r>
              <a:rPr lang="en-US" sz="4800" b="1" dirty="0">
                <a:solidFill>
                  <a:srgbClr val="0070C0"/>
                </a:solidFill>
              </a:rPr>
              <a:t>How might you start?</a:t>
            </a:r>
          </a:p>
          <a:p>
            <a:pPr marL="571500" indent="-571500">
              <a:buFont typeface="Arial" panose="020B0604020202020204" pitchFamily="34" charset="0"/>
              <a:buChar char="•"/>
            </a:pPr>
            <a:r>
              <a:rPr lang="en-US" sz="4800" b="1" dirty="0">
                <a:solidFill>
                  <a:srgbClr val="0070C0"/>
                </a:solidFill>
              </a:rPr>
              <a:t>Quote</a:t>
            </a:r>
          </a:p>
          <a:p>
            <a:pPr marL="571500" indent="-571500">
              <a:buFont typeface="Arial" panose="020B0604020202020204" pitchFamily="34" charset="0"/>
              <a:buChar char="•"/>
            </a:pPr>
            <a:r>
              <a:rPr lang="en-US" sz="4800" b="1" dirty="0">
                <a:solidFill>
                  <a:srgbClr val="0070C0"/>
                </a:solidFill>
              </a:rPr>
              <a:t>Make a connection (song, current event, history, book, movie, etc.)</a:t>
            </a:r>
          </a:p>
          <a:p>
            <a:pPr marL="571500" indent="-571500">
              <a:buFont typeface="Arial" panose="020B0604020202020204" pitchFamily="34" charset="0"/>
              <a:buChar char="•"/>
            </a:pPr>
            <a:r>
              <a:rPr lang="en-US" sz="4800" b="1" dirty="0">
                <a:solidFill>
                  <a:srgbClr val="0070C0"/>
                </a:solidFill>
              </a:rPr>
              <a:t>Fact/Statistic</a:t>
            </a:r>
          </a:p>
          <a:p>
            <a:pPr marL="571500" indent="-571500">
              <a:buFont typeface="Arial" panose="020B0604020202020204" pitchFamily="34" charset="0"/>
              <a:buChar char="•"/>
            </a:pPr>
            <a:r>
              <a:rPr lang="en-US" sz="4800" b="1" dirty="0">
                <a:solidFill>
                  <a:srgbClr val="0070C0"/>
                </a:solidFill>
              </a:rPr>
              <a:t>Anecdote</a:t>
            </a:r>
          </a:p>
          <a:p>
            <a:endParaRPr lang="en-US" sz="4800" b="1" dirty="0">
              <a:solidFill>
                <a:srgbClr val="0070C0"/>
              </a:solidFill>
            </a:endParaRPr>
          </a:p>
        </p:txBody>
      </p:sp>
    </p:spTree>
    <p:extLst>
      <p:ext uri="{BB962C8B-B14F-4D97-AF65-F5344CB8AC3E}">
        <p14:creationId xmlns:p14="http://schemas.microsoft.com/office/powerpoint/2010/main" val="25987801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836DBEB-92BC-4792-8E7F-9F53FD90053A}"/>
              </a:ext>
            </a:extLst>
          </p:cNvPr>
          <p:cNvSpPr txBox="1"/>
          <p:nvPr/>
        </p:nvSpPr>
        <p:spPr>
          <a:xfrm>
            <a:off x="315132" y="449451"/>
            <a:ext cx="11561736" cy="5016758"/>
          </a:xfrm>
          <a:prstGeom prst="rect">
            <a:avLst/>
          </a:prstGeom>
          <a:noFill/>
        </p:spPr>
        <p:txBody>
          <a:bodyPr wrap="square" rtlCol="0">
            <a:spAutoFit/>
          </a:bodyPr>
          <a:lstStyle/>
          <a:p>
            <a:r>
              <a:rPr lang="en-US" sz="3200" dirty="0"/>
              <a:t>SAMPLE HOOK (2016 Olympics):</a:t>
            </a:r>
          </a:p>
          <a:p>
            <a:r>
              <a:rPr lang="en-US" sz="3200" dirty="0"/>
              <a:t>  </a:t>
            </a:r>
          </a:p>
          <a:p>
            <a:r>
              <a:rPr lang="en-US" sz="3200" dirty="0"/>
              <a:t>Context:  Remember the 2016 Olympics in Brazil?  Ryan Lochte and three other swimmers went out for a night on the town, later claiming they were robbed at gun point.  Their “alternative facts” were disputed, later revealing that in their drunkenness, they urinated on a gas station wall and were stopped by security.  While Lochte returned to the US before the truth came out, the three other swimmers were detained by Rio officials.  Shortly after, Lochte posted his “apology” on Instagram.</a:t>
            </a:r>
          </a:p>
        </p:txBody>
      </p:sp>
    </p:spTree>
    <p:extLst>
      <p:ext uri="{BB962C8B-B14F-4D97-AF65-F5344CB8AC3E}">
        <p14:creationId xmlns:p14="http://schemas.microsoft.com/office/powerpoint/2010/main" val="3899197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6981" y="176981"/>
            <a:ext cx="11754463" cy="6709529"/>
          </a:xfrm>
          <a:prstGeom prst="rect">
            <a:avLst/>
          </a:prstGeom>
          <a:noFill/>
        </p:spPr>
        <p:txBody>
          <a:bodyPr wrap="square" rtlCol="0">
            <a:spAutoFit/>
          </a:bodyPr>
          <a:lstStyle/>
          <a:p>
            <a:pPr algn="ctr"/>
            <a:r>
              <a:rPr lang="en-US" sz="2800" b="1" dirty="0">
                <a:solidFill>
                  <a:srgbClr val="0070C0"/>
                </a:solidFill>
              </a:rPr>
              <a:t>GRABBING ATTENTION (just a hook, not a full intro)</a:t>
            </a:r>
          </a:p>
          <a:p>
            <a:pPr algn="ctr"/>
            <a:r>
              <a:rPr lang="en-US" sz="2800" b="1" dirty="0">
                <a:solidFill>
                  <a:srgbClr val="0070C0"/>
                </a:solidFill>
              </a:rPr>
              <a:t>Ryan </a:t>
            </a:r>
            <a:r>
              <a:rPr lang="en-US" sz="2800" b="1" dirty="0" err="1">
                <a:solidFill>
                  <a:srgbClr val="0070C0"/>
                </a:solidFill>
              </a:rPr>
              <a:t>Lochte</a:t>
            </a:r>
            <a:r>
              <a:rPr lang="en-US" sz="2800" b="1" dirty="0">
                <a:solidFill>
                  <a:srgbClr val="0070C0"/>
                </a:solidFill>
              </a:rPr>
              <a:t> Instagram apology</a:t>
            </a:r>
          </a:p>
          <a:p>
            <a:r>
              <a:rPr lang="en-US" sz="2000" dirty="0"/>
              <a:t>       	</a:t>
            </a:r>
          </a:p>
          <a:p>
            <a:r>
              <a:rPr lang="en-US" sz="3600" dirty="0"/>
              <a:t>	Whether mailing a congratulations card, a birthday greeting, a sympathy note, or even an apology letter, people have long turned to Hallmark, whose slogan has been “When you care enough to send the very best.”  Perhaps someone could have reminded Ryan </a:t>
            </a:r>
            <a:r>
              <a:rPr lang="en-US" sz="3600" dirty="0" err="1"/>
              <a:t>Lochte</a:t>
            </a:r>
            <a:r>
              <a:rPr lang="en-US" sz="3600" dirty="0"/>
              <a:t> of this before he took to Instagram to post his global </a:t>
            </a:r>
            <a:r>
              <a:rPr lang="en-US" sz="3600" i="1" dirty="0"/>
              <a:t>mea culpa </a:t>
            </a:r>
            <a:r>
              <a:rPr lang="en-US" sz="3600" dirty="0"/>
              <a:t>following his fabricated account of being robbed at gunpoint at the Rio Olympic Games.  </a:t>
            </a:r>
          </a:p>
          <a:p>
            <a:endParaRPr lang="en-US" sz="2400" dirty="0"/>
          </a:p>
          <a:p>
            <a:r>
              <a:rPr lang="en-US" sz="2400" dirty="0"/>
              <a:t>	</a:t>
            </a:r>
            <a:endParaRPr lang="en-US" dirty="0"/>
          </a:p>
          <a:p>
            <a:endParaRPr lang="en-US" dirty="0"/>
          </a:p>
        </p:txBody>
      </p:sp>
    </p:spTree>
    <p:extLst>
      <p:ext uri="{BB962C8B-B14F-4D97-AF65-F5344CB8AC3E}">
        <p14:creationId xmlns:p14="http://schemas.microsoft.com/office/powerpoint/2010/main" val="202501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6981" y="176981"/>
            <a:ext cx="11754463" cy="7325082"/>
          </a:xfrm>
          <a:prstGeom prst="rect">
            <a:avLst/>
          </a:prstGeom>
          <a:noFill/>
        </p:spPr>
        <p:txBody>
          <a:bodyPr wrap="square" rtlCol="0">
            <a:spAutoFit/>
          </a:bodyPr>
          <a:lstStyle/>
          <a:p>
            <a:pPr algn="ctr"/>
            <a:r>
              <a:rPr lang="en-US" sz="2800" b="1" dirty="0">
                <a:solidFill>
                  <a:srgbClr val="0070C0"/>
                </a:solidFill>
              </a:rPr>
              <a:t>GRABBING ATTENTION-LOCHTE piece (just hooks, not full introductions)</a:t>
            </a:r>
          </a:p>
          <a:p>
            <a:endParaRPr lang="en-US" sz="2800" dirty="0"/>
          </a:p>
          <a:p>
            <a:r>
              <a:rPr lang="en-US" sz="2800" dirty="0"/>
              <a:t>	</a:t>
            </a:r>
            <a:r>
              <a:rPr lang="en-US" sz="3000" dirty="0"/>
              <a:t>Paula </a:t>
            </a:r>
            <a:r>
              <a:rPr lang="en-US" sz="3000" dirty="0" err="1"/>
              <a:t>Deen</a:t>
            </a:r>
            <a:r>
              <a:rPr lang="en-US" sz="3000" dirty="0"/>
              <a:t>.  Bristol Palin.  Sean Spicer. Following scandals that tarnished their reputations, these celebrities turned to ABC’s </a:t>
            </a:r>
            <a:r>
              <a:rPr lang="en-US" sz="3000" i="1" dirty="0"/>
              <a:t>Dancing with the Stars </a:t>
            </a:r>
            <a:r>
              <a:rPr lang="en-US" sz="3000" dirty="0"/>
              <a:t>to redeem themselves by cha-cha-cha-</a:t>
            </a:r>
            <a:r>
              <a:rPr lang="en-US" sz="3000" dirty="0" err="1"/>
              <a:t>ing</a:t>
            </a:r>
            <a:r>
              <a:rPr lang="en-US" sz="3000" dirty="0"/>
              <a:t> into the hearts of American viewers.  One of the shamed stars is Ryan Lochte, looking to atone for his fabricated account of being robbed at gunpoint at the Rio Olympic Games.  </a:t>
            </a:r>
          </a:p>
          <a:p>
            <a:endParaRPr lang="en-US" sz="2800" dirty="0"/>
          </a:p>
          <a:p>
            <a:endParaRPr lang="en-US" sz="2800" dirty="0"/>
          </a:p>
          <a:p>
            <a:r>
              <a:rPr lang="en-US" sz="2800" dirty="0"/>
              <a:t>   	</a:t>
            </a:r>
            <a:r>
              <a:rPr lang="en-US" sz="3000" dirty="0"/>
              <a:t>Most athletes dream of returning from the Olympic Games with a collection of medals, not a smeared reputation, lost endorsements, and a sport suspension.  Ryan </a:t>
            </a:r>
            <a:r>
              <a:rPr lang="en-US" sz="3000" dirty="0" err="1"/>
              <a:t>Lochte’s</a:t>
            </a:r>
            <a:r>
              <a:rPr lang="en-US" sz="3000" dirty="0"/>
              <a:t> homecoming was accompanied by all of the above.  </a:t>
            </a:r>
          </a:p>
          <a:p>
            <a:endParaRPr lang="en-US" sz="3000" dirty="0"/>
          </a:p>
          <a:p>
            <a:endParaRPr lang="en-US" dirty="0"/>
          </a:p>
        </p:txBody>
      </p:sp>
    </p:spTree>
    <p:extLst>
      <p:ext uri="{BB962C8B-B14F-4D97-AF65-F5344CB8AC3E}">
        <p14:creationId xmlns:p14="http://schemas.microsoft.com/office/powerpoint/2010/main" val="3457849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2E91E5-CBBF-4EAA-8C2A-C16FB7AC9CE0}"/>
              </a:ext>
            </a:extLst>
          </p:cNvPr>
          <p:cNvSpPr txBox="1"/>
          <p:nvPr/>
        </p:nvSpPr>
        <p:spPr>
          <a:xfrm>
            <a:off x="413288" y="247974"/>
            <a:ext cx="11778712" cy="6124754"/>
          </a:xfrm>
          <a:prstGeom prst="rect">
            <a:avLst/>
          </a:prstGeom>
          <a:noFill/>
        </p:spPr>
        <p:txBody>
          <a:bodyPr wrap="square" rtlCol="0">
            <a:spAutoFit/>
          </a:bodyPr>
          <a:lstStyle/>
          <a:p>
            <a:r>
              <a:rPr lang="en-US" sz="2800" dirty="0"/>
              <a:t>GRABBING ATTENTION-Banneker piece</a:t>
            </a:r>
          </a:p>
          <a:p>
            <a:endParaRPr lang="en-US" sz="2800" dirty="0"/>
          </a:p>
          <a:p>
            <a:r>
              <a:rPr lang="en-US" sz="2800" dirty="0"/>
              <a:t>	In the blockbuster musical </a:t>
            </a:r>
            <a:r>
              <a:rPr lang="en-US" sz="2800" i="1" dirty="0"/>
              <a:t>Hamilton</a:t>
            </a:r>
            <a:r>
              <a:rPr lang="en-US" sz="2800" dirty="0"/>
              <a:t>, the title character refutes Thomas Jefferson’s opposition to a national bank that would assume states’ debts and financially harm the South: </a:t>
            </a:r>
          </a:p>
          <a:p>
            <a:pPr marL="1720850" lvl="1"/>
            <a:r>
              <a:rPr lang="en-US" sz="2800" dirty="0"/>
              <a:t> A civics lesson from a slaver. Hey neighbor</a:t>
            </a:r>
            <a:br>
              <a:rPr lang="en-US" sz="2800" dirty="0"/>
            </a:br>
            <a:r>
              <a:rPr lang="en-US" sz="2800" dirty="0"/>
              <a:t>Your debts are paid </a:t>
            </a:r>
            <a:r>
              <a:rPr lang="en-US" sz="2800" dirty="0" err="1"/>
              <a:t>cuz</a:t>
            </a:r>
            <a:r>
              <a:rPr lang="en-US" sz="2800" dirty="0"/>
              <a:t> you don’t pay for labor</a:t>
            </a:r>
            <a:br>
              <a:rPr lang="en-US" sz="2800" dirty="0"/>
            </a:br>
            <a:r>
              <a:rPr lang="en-US" sz="2800" dirty="0"/>
              <a:t>“We plant seeds in the South. We create.”</a:t>
            </a:r>
            <a:br>
              <a:rPr lang="en-US" sz="2800" dirty="0"/>
            </a:br>
            <a:r>
              <a:rPr lang="en-US" sz="2800" dirty="0"/>
              <a:t>Yeah, keep ranting</a:t>
            </a:r>
            <a:br>
              <a:rPr lang="en-US" sz="2800" dirty="0"/>
            </a:br>
            <a:r>
              <a:rPr lang="en-US" sz="2800" dirty="0"/>
              <a:t>We know who’s really doing the planting.</a:t>
            </a:r>
          </a:p>
          <a:p>
            <a:pPr marL="0" lvl="1"/>
            <a:r>
              <a:rPr lang="en-US" sz="2800" dirty="0"/>
              <a:t>While </a:t>
            </a:r>
            <a:r>
              <a:rPr lang="en-US" sz="2800" i="1" dirty="0"/>
              <a:t>Hamilton</a:t>
            </a:r>
            <a:r>
              <a:rPr lang="en-US" sz="2800" dirty="0"/>
              <a:t> has been criticized for taking too many liberties with history, son of former slaves Benjamin Banneker would no doubt have joined Broadway’s reincarnation of Hamilton in his critique of Jefferson.  In fact, Banneker himself wrote a 1791 letter to Jefferson…</a:t>
            </a:r>
          </a:p>
        </p:txBody>
      </p:sp>
    </p:spTree>
    <p:extLst>
      <p:ext uri="{BB962C8B-B14F-4D97-AF65-F5344CB8AC3E}">
        <p14:creationId xmlns:p14="http://schemas.microsoft.com/office/powerpoint/2010/main" val="350808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F677-5635-49DF-ADA2-7FE89DF1D6FA}"/>
              </a:ext>
            </a:extLst>
          </p:cNvPr>
          <p:cNvSpPr txBox="1"/>
          <p:nvPr/>
        </p:nvSpPr>
        <p:spPr>
          <a:xfrm>
            <a:off x="467360" y="487680"/>
            <a:ext cx="11287760" cy="5016758"/>
          </a:xfrm>
          <a:prstGeom prst="rect">
            <a:avLst/>
          </a:prstGeom>
          <a:noFill/>
        </p:spPr>
        <p:txBody>
          <a:bodyPr wrap="square" rtlCol="0">
            <a:spAutoFit/>
          </a:bodyPr>
          <a:lstStyle/>
          <a:p>
            <a:r>
              <a:rPr lang="en-US" sz="3200" dirty="0"/>
              <a:t>Thunberg hook</a:t>
            </a:r>
          </a:p>
          <a:p>
            <a:endParaRPr lang="en-US" sz="3200" dirty="0"/>
          </a:p>
          <a:p>
            <a:r>
              <a:rPr lang="en-US" sz="3200" dirty="0"/>
              <a:t>	Just this week a pair of artists in the UK created an ice sculpture of teenaged climate activist Greta Thunberg.  Positioned in Trafalgar Square, the statue quietly melted as onlookers passed by, a metaphor for the inaction of so many in the face of real peril posed by climate change.  A figure of hope on this issue, the real Thunberg remains solid; just recently she spoke to Congress about the impending danger of passivity as the </a:t>
            </a:r>
            <a:r>
              <a:rPr lang="en-US" sz="3200"/>
              <a:t>world contends with </a:t>
            </a:r>
            <a:r>
              <a:rPr lang="en-US" sz="3200" dirty="0"/>
              <a:t>environmental catastrophe…</a:t>
            </a:r>
          </a:p>
        </p:txBody>
      </p:sp>
    </p:spTree>
    <p:extLst>
      <p:ext uri="{BB962C8B-B14F-4D97-AF65-F5344CB8AC3E}">
        <p14:creationId xmlns:p14="http://schemas.microsoft.com/office/powerpoint/2010/main" val="9355692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4169832470"/>
              </p:ext>
            </p:extLst>
          </p:nvPr>
        </p:nvGraphicFramePr>
        <p:xfrm>
          <a:off x="282386" y="208678"/>
          <a:ext cx="11591366" cy="6156960"/>
        </p:xfrm>
        <a:graphic>
          <a:graphicData uri="http://schemas.openxmlformats.org/drawingml/2006/table">
            <a:tbl>
              <a:tblPr firstRow="1" bandRow="1">
                <a:tableStyleId>{5C22544A-7EE6-4342-B048-85BDC9FD1C3A}</a:tableStyleId>
              </a:tblPr>
              <a:tblGrid>
                <a:gridCol w="5795683">
                  <a:extLst>
                    <a:ext uri="{9D8B030D-6E8A-4147-A177-3AD203B41FA5}">
                      <a16:colId xmlns:a16="http://schemas.microsoft.com/office/drawing/2014/main" val="20000"/>
                    </a:ext>
                  </a:extLst>
                </a:gridCol>
                <a:gridCol w="5795683">
                  <a:extLst>
                    <a:ext uri="{9D8B030D-6E8A-4147-A177-3AD203B41FA5}">
                      <a16:colId xmlns:a16="http://schemas.microsoft.com/office/drawing/2014/main" val="20001"/>
                    </a:ext>
                  </a:extLst>
                </a:gridCol>
              </a:tblGrid>
              <a:tr h="370840">
                <a:tc>
                  <a:txBody>
                    <a:bodyPr/>
                    <a:lstStyle/>
                    <a:p>
                      <a:pPr algn="ctr"/>
                      <a:r>
                        <a:rPr lang="en-US" sz="2800" dirty="0">
                          <a:effectLst>
                            <a:outerShdw blurRad="38100" dist="38100" dir="2700000" algn="tl">
                              <a:srgbClr val="000000">
                                <a:alpha val="43137"/>
                              </a:srgbClr>
                            </a:outerShdw>
                          </a:effectLst>
                        </a:rPr>
                        <a:t>TIMED</a:t>
                      </a:r>
                    </a:p>
                  </a:txBody>
                  <a:tcPr/>
                </a:tc>
                <a:tc>
                  <a:txBody>
                    <a:bodyPr/>
                    <a:lstStyle/>
                    <a:p>
                      <a:pPr algn="ctr"/>
                      <a:r>
                        <a:rPr lang="en-US" sz="2800" dirty="0">
                          <a:effectLst>
                            <a:outerShdw blurRad="38100" dist="38100" dir="2700000" algn="tl">
                              <a:srgbClr val="000000">
                                <a:alpha val="43137"/>
                              </a:srgbClr>
                            </a:outerShdw>
                          </a:effectLst>
                        </a:rPr>
                        <a:t>NOT TIMED</a:t>
                      </a:r>
                    </a:p>
                  </a:txBody>
                  <a:tcPr/>
                </a:tc>
                <a:extLst>
                  <a:ext uri="{0D108BD9-81ED-4DB2-BD59-A6C34878D82A}">
                    <a16:rowId xmlns:a16="http://schemas.microsoft.com/office/drawing/2014/main" val="10000"/>
                  </a:ext>
                </a:extLst>
              </a:tr>
              <a:tr h="370840">
                <a:tc>
                  <a:txBody>
                    <a:bodyPr/>
                    <a:lstStyle/>
                    <a:p>
                      <a:pPr marL="285750" indent="-285750">
                        <a:buFont typeface="Arial" panose="020B0604020202020204" pitchFamily="34" charset="0"/>
                        <a:buChar char="•"/>
                      </a:pPr>
                      <a:r>
                        <a:rPr lang="en-US" sz="2800" b="1" dirty="0">
                          <a:solidFill>
                            <a:schemeClr val="accent4">
                              <a:lumMod val="75000"/>
                            </a:schemeClr>
                          </a:solidFill>
                        </a:rPr>
                        <a:t>Can you start in an interesting way?</a:t>
                      </a:r>
                    </a:p>
                    <a:p>
                      <a:pPr marL="285750" indent="-285750">
                        <a:buFont typeface="Arial" panose="020B0604020202020204" pitchFamily="34" charset="0"/>
                        <a:buChar char="•"/>
                      </a:pPr>
                      <a:r>
                        <a:rPr lang="en-US" sz="2800" b="1" dirty="0">
                          <a:solidFill>
                            <a:srgbClr val="0070C0"/>
                          </a:solidFill>
                        </a:rPr>
                        <a:t>If nothing comes to mind, go to the contextual</a:t>
                      </a:r>
                      <a:r>
                        <a:rPr lang="en-US" sz="2800" b="1" baseline="0" dirty="0">
                          <a:solidFill>
                            <a:srgbClr val="0070C0"/>
                          </a:solidFill>
                        </a:rPr>
                        <a:t> material; that at least establishes your understanding of the how the rhetorical triangle is at work in terms of who the speaker/ message/occasion/ audience is </a:t>
                      </a:r>
                    </a:p>
                    <a:p>
                      <a:pPr marL="285750" indent="-285750">
                        <a:buFont typeface="Arial" panose="020B0604020202020204" pitchFamily="34" charset="0"/>
                        <a:buChar char="•"/>
                      </a:pPr>
                      <a:r>
                        <a:rPr lang="en-US" sz="2800" b="1" baseline="0" dirty="0">
                          <a:solidFill>
                            <a:schemeClr val="accent4">
                              <a:lumMod val="75000"/>
                            </a:schemeClr>
                          </a:solidFill>
                        </a:rPr>
                        <a:t>Aim for at least 3 sentences</a:t>
                      </a:r>
                    </a:p>
                    <a:p>
                      <a:pPr marL="285750" indent="-285750">
                        <a:buFont typeface="Arial" panose="020B0604020202020204" pitchFamily="34" charset="0"/>
                        <a:buChar char="•"/>
                      </a:pPr>
                      <a:r>
                        <a:rPr lang="en-US" sz="2800" b="1" baseline="0" dirty="0">
                          <a:solidFill>
                            <a:srgbClr val="0070C0"/>
                          </a:solidFill>
                        </a:rPr>
                        <a:t>Thesis should be the LAST sentence of the intro and should be “closed” (preview main ideas)</a:t>
                      </a:r>
                      <a:endParaRPr lang="en-US" sz="2800" b="1" dirty="0">
                        <a:solidFill>
                          <a:srgbClr val="0070C0"/>
                        </a:solidFill>
                      </a:endParaRPr>
                    </a:p>
                  </a:txBody>
                  <a:tcPr/>
                </a:tc>
                <a:tc>
                  <a:txBody>
                    <a:bodyPr/>
                    <a:lstStyle/>
                    <a:p>
                      <a:pPr marL="285750" indent="-285750">
                        <a:buFont typeface="Arial" panose="020B0604020202020204" pitchFamily="34" charset="0"/>
                        <a:buChar char="•"/>
                      </a:pPr>
                      <a:r>
                        <a:rPr lang="en-US" sz="2800" b="1" dirty="0">
                          <a:solidFill>
                            <a:schemeClr val="accent4">
                              <a:lumMod val="75000"/>
                            </a:schemeClr>
                          </a:solidFill>
                        </a:rPr>
                        <a:t>You MUST start in an interesting way; don’t bore your reader (that’s me!)</a:t>
                      </a:r>
                    </a:p>
                    <a:p>
                      <a:pPr marL="285750" indent="-285750">
                        <a:buFont typeface="Arial" panose="020B0604020202020204" pitchFamily="34" charset="0"/>
                        <a:buChar char="•"/>
                      </a:pPr>
                      <a:r>
                        <a:rPr lang="en-US" sz="2800" b="1" baseline="0" dirty="0">
                          <a:solidFill>
                            <a:srgbClr val="0070C0"/>
                          </a:solidFill>
                        </a:rPr>
                        <a:t>It’s still okay to address contextual info.  In fact, that is a good idea to demonstrate your understanding of the rhetorical triangle</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800" b="1" dirty="0">
                          <a:solidFill>
                            <a:schemeClr val="accent4">
                              <a:lumMod val="75000"/>
                            </a:schemeClr>
                          </a:solidFill>
                        </a:rPr>
                        <a:t>You</a:t>
                      </a:r>
                      <a:r>
                        <a:rPr lang="en-US" sz="2800" b="1" baseline="0" dirty="0">
                          <a:solidFill>
                            <a:schemeClr val="accent4">
                              <a:lumMod val="75000"/>
                            </a:schemeClr>
                          </a:solidFill>
                        </a:rPr>
                        <a:t> need about 5-7 sentences</a:t>
                      </a:r>
                    </a:p>
                    <a:p>
                      <a:pPr marL="285750" indent="-285750">
                        <a:buFont typeface="Arial" panose="020B0604020202020204" pitchFamily="34" charset="0"/>
                        <a:buChar char="•"/>
                      </a:pPr>
                      <a:r>
                        <a:rPr lang="en-US" sz="2800" b="1" baseline="0" dirty="0">
                          <a:solidFill>
                            <a:srgbClr val="0070C0"/>
                          </a:solidFill>
                        </a:rPr>
                        <a:t>Thesis should still be the LAST sentence of the intro and should be “closed”</a:t>
                      </a:r>
                      <a:endParaRPr lang="en-US" sz="2800" b="1" dirty="0">
                        <a:solidFill>
                          <a:srgbClr val="0070C0"/>
                        </a:solidFill>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559028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8969" y="387458"/>
            <a:ext cx="11577234" cy="5262979"/>
          </a:xfrm>
          <a:prstGeom prst="rect">
            <a:avLst/>
          </a:prstGeom>
          <a:noFill/>
        </p:spPr>
        <p:txBody>
          <a:bodyPr wrap="square" rtlCol="0">
            <a:spAutoFit/>
          </a:bodyPr>
          <a:lstStyle/>
          <a:p>
            <a:r>
              <a:rPr lang="en-US" sz="2800" b="1" dirty="0">
                <a:solidFill>
                  <a:schemeClr val="accent4">
                    <a:lumMod val="75000"/>
                  </a:schemeClr>
                </a:solidFill>
              </a:rPr>
              <a:t>Sample:  Timed essay</a:t>
            </a:r>
          </a:p>
          <a:p>
            <a:r>
              <a:rPr lang="en-US" sz="2800" b="1" dirty="0">
                <a:solidFill>
                  <a:srgbClr val="0070C0"/>
                </a:solidFill>
              </a:rPr>
              <a:t>	</a:t>
            </a:r>
          </a:p>
          <a:p>
            <a:r>
              <a:rPr lang="en-US" sz="2800" b="1" dirty="0">
                <a:solidFill>
                  <a:srgbClr val="0070C0"/>
                </a:solidFill>
              </a:rPr>
              <a:t>	In his convocation speech to the Georgia Tech incoming class of 2013, sophomore Nicholas Selby works to excite freshmen for the journey on which they are about to embark.  Fostering a connection to the audience as a fellow student and aspiring engineer, Selby has been in their positions, feeling new, energetic, and perhaps even nervous.  His rhetoric, then, is one of both peer </a:t>
            </a:r>
            <a:r>
              <a:rPr lang="en-US" sz="2800" b="1" i="1" dirty="0">
                <a:solidFill>
                  <a:srgbClr val="0070C0"/>
                </a:solidFill>
              </a:rPr>
              <a:t>and</a:t>
            </a:r>
            <a:r>
              <a:rPr lang="en-US" sz="2800" b="1" dirty="0">
                <a:solidFill>
                  <a:srgbClr val="0070C0"/>
                </a:solidFill>
              </a:rPr>
              <a:t> mentor as he gives advice. Through shifts in point of view, allusions, and colloquial diction, he encourages students to begin their trek to innovation and success.</a:t>
            </a:r>
          </a:p>
          <a:p>
            <a:endParaRPr lang="en-US" sz="2800" b="1" dirty="0">
              <a:solidFill>
                <a:srgbClr val="0070C0"/>
              </a:solidFill>
            </a:endParaRPr>
          </a:p>
          <a:p>
            <a:pPr algn="ctr"/>
            <a:r>
              <a:rPr lang="en-US" sz="2800" b="1" dirty="0">
                <a:solidFill>
                  <a:schemeClr val="accent4">
                    <a:lumMod val="75000"/>
                  </a:schemeClr>
                </a:solidFill>
              </a:rPr>
              <a:t>4 SENTENCES!</a:t>
            </a:r>
          </a:p>
        </p:txBody>
      </p:sp>
    </p:spTree>
    <p:extLst>
      <p:ext uri="{BB962C8B-B14F-4D97-AF65-F5344CB8AC3E}">
        <p14:creationId xmlns:p14="http://schemas.microsoft.com/office/powerpoint/2010/main" val="2916621583"/>
      </p:ext>
    </p:extLst>
  </p:cSld>
  <p:clrMapOvr>
    <a:masterClrMapping/>
  </p:clrMapOvr>
</p:sld>
</file>

<file path=ppt/theme/theme1.xml><?xml version="1.0" encoding="utf-8"?>
<a:theme xmlns:a="http://schemas.openxmlformats.org/drawingml/2006/main" name="Basis">
  <a:themeElements>
    <a:clrScheme name="Basis">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D9D01AC2-EE7D-4E49-99EE-8E62E4E7E8A7}"/>
    </a:ext>
  </a:extLst>
</a:theme>
</file>

<file path=docProps/app.xml><?xml version="1.0" encoding="utf-8"?>
<Properties xmlns="http://schemas.openxmlformats.org/officeDocument/2006/extended-properties" xmlns:vt="http://schemas.openxmlformats.org/officeDocument/2006/docPropsVTypes">
  <Template>TC103457444[[fn=Basis]]</Template>
  <TotalTime>532</TotalTime>
  <Words>879</Words>
  <Application>Microsoft Office PowerPoint</Application>
  <PresentationFormat>Widescreen</PresentationFormat>
  <Paragraphs>70</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Corbel</vt:lpstr>
      <vt:lpstr>Wingdings</vt:lpstr>
      <vt:lpstr>Basis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CBSD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REMAR, COLLEEN</dc:creator>
  <cp:lastModifiedBy>REMAR, COLLEEN</cp:lastModifiedBy>
  <cp:revision>37</cp:revision>
  <dcterms:created xsi:type="dcterms:W3CDTF">2014-10-03T16:32:46Z</dcterms:created>
  <dcterms:modified xsi:type="dcterms:W3CDTF">2019-10-04T11:09:51Z</dcterms:modified>
</cp:coreProperties>
</file>